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stating that this revision is focused on the final findings and the response to the imaging critique. Keep the framing direct: this guideline standardizes an etiology-first, evidence-based approach to UEDVT.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practical bridge: emphasize order sets, pathways, documentation, and outcomes.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reframes lessons learned as strategic recommendations for AVF.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thanking the committee and moving discussion toward implementation barriers.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the executive summary. Emphasize that the most practice-changing statements are etiology-first management, imaging escalation when central disease is suspected, no routine prophylaxis solely for long-term CVCs, and selective use of invasive therapy.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why slide: UEDVT has unique anatomy, risk factors, outcomes, and device-driven epidemiology.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Aggressive framing: the guideline moves away from anatomy-only labels toward etiology because management differs by mechanism.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the blind spot of duplex in central veins. MRV is preferred when available based on the evidence; CTV remains clinically reasonable when MRV is not available or not practical.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most powerful practice-changing statement: no routine anticoagulant prophylaxis solely for long-term catheters. Be direct and unapologetic.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aggressive phrasing here is deliberate: anticoagulation is the broad default; invasive therapy is selected by symptoms, acuity, anatomy, and prognosis.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the concise reference. It should be shown slowly and can be placed in a protocol document.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handle the letter. The tone should be firm: we did not ignore CT; we acknowledged its advantages. The recommendation was anchored to the strength and methodological quality of available evidence. Clinical practice can be flexible; guideline language has to be rigorous.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uedvt_assets/anatomy_clean.png">    </p:cNvPr>
          <p:cNvPicPr>
            <a:picLocks noChangeAspect="1"/>
          </p:cNvPicPr>
          <p:nvPr/>
        </p:nvPicPr>
        <p:blipFill>
          <a:blip r:embed="rId1">
            <a:alphaModFix amt="84000"/>
          </a:blip>
          <a:stretch>
            <a:fillRect/>
          </a:stretch>
        </p:blipFill>
        <p:spPr>
          <a:xfrm>
            <a:off x="8092440" y="1925690"/>
            <a:ext cx="3794760" cy="29151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818120" y="0"/>
            <a:ext cx="4370832" cy="6858000"/>
          </a:xfrm>
          <a:prstGeom prst="rect">
            <a:avLst/>
          </a:prstGeom>
          <a:solidFill>
            <a:srgbClr val="0B1F33">
              <a:alpha val="7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94360" y="566928"/>
            <a:ext cx="2651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0A6C8"/>
                </a:solidFill>
              </a:rPr>
              <a:t>ARTICLE IN PRESS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594360" y="1078992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AVF UEDVT Guideline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630936" y="1901952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D6EAF3"/>
                </a:solidFill>
              </a:rPr>
              <a:t>Final findings + response to imaging critique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630936" y="2487168"/>
            <a:ext cx="5074920" cy="0"/>
          </a:xfrm>
          <a:prstGeom prst="line">
            <a:avLst/>
          </a:prstGeom>
          <a:noFill/>
          <a:ln w="31750">
            <a:solidFill>
              <a:srgbClr val="00A6C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30936" y="5084064"/>
            <a:ext cx="6217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20" b="1" dirty="0">
                <a:solidFill>
                  <a:srgbClr val="FFFFFF"/>
                </a:solidFill>
              </a:rPr>
              <a:t>Rafael Demarchi Malgor, MD, MBA, FSVS, FACS</a:t>
            </a:r>
            <a:endParaRPr lang="en-US" sz="1420" dirty="0"/>
          </a:p>
        </p:txBody>
      </p:sp>
      <p:sp>
        <p:nvSpPr>
          <p:cNvPr id="9" name="Text 6"/>
          <p:cNvSpPr/>
          <p:nvPr/>
        </p:nvSpPr>
        <p:spPr>
          <a:xfrm>
            <a:off x="630936" y="5422392"/>
            <a:ext cx="6217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180" dirty="0">
                <a:solidFill>
                  <a:srgbClr val="C2D5E4"/>
                </a:solidFill>
              </a:rPr>
              <a:t>Division of Vascular Surgery and Endovascular Therapy</a:t>
            </a:r>
            <a:endParaRPr lang="en-US" sz="1180" dirty="0"/>
          </a:p>
          <a:p>
            <a:pPr indent="0" marL="0">
              <a:buNone/>
            </a:pPr>
            <a:r>
              <a:rPr lang="en-US" sz="1180" dirty="0">
                <a:solidFill>
                  <a:srgbClr val="C2D5E4"/>
                </a:solidFill>
              </a:rPr>
              <a:t>University of Colorado Anschutz Medical Center</a:t>
            </a:r>
            <a:endParaRPr lang="en-US" sz="1180" dirty="0"/>
          </a:p>
        </p:txBody>
      </p:sp>
      <p:sp>
        <p:nvSpPr>
          <p:cNvPr id="10" name="Text 7"/>
          <p:cNvSpPr/>
          <p:nvPr/>
        </p:nvSpPr>
        <p:spPr>
          <a:xfrm>
            <a:off x="630936" y="6236208"/>
            <a:ext cx="6217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BB3C6"/>
                </a:solidFill>
              </a:rPr>
              <a:t>Clinical Practice Guideline on the Care of Patients with Upper Extremity Deep Venous Thrombosis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55448"/>
            <a:ext cx="12191695" cy="54864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438912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00A6C8"/>
                </a:solidFill>
              </a:rPr>
              <a:t>OPERATIONALIZE</a:t>
            </a:r>
            <a:endParaRPr lang="en-US" sz="880" dirty="0"/>
          </a:p>
        </p:txBody>
      </p:sp>
      <p:sp>
        <p:nvSpPr>
          <p:cNvPr id="5" name="Text 3"/>
          <p:cNvSpPr/>
          <p:nvPr/>
        </p:nvSpPr>
        <p:spPr>
          <a:xfrm>
            <a:off x="566928" y="658368"/>
            <a:ext cx="10607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Implementation agenda: build pathways, not debates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566928" y="1298448"/>
            <a:ext cx="10972800" cy="0"/>
          </a:xfrm>
          <a:prstGeom prst="line">
            <a:avLst/>
          </a:prstGeom>
          <a:noFill/>
          <a:ln w="12700">
            <a:solidFill>
              <a:srgbClr val="CFD8E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499616"/>
            <a:ext cx="10698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1F33"/>
                </a:solidFill>
              </a:rPr>
              <a:t>Turn the guideline into defaults that reduce variation.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85800" y="2103120"/>
            <a:ext cx="3364992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2103120"/>
            <a:ext cx="73152" cy="1143000"/>
          </a:xfrm>
          <a:prstGeom prst="rect">
            <a:avLst/>
          </a:prstGeom>
          <a:solidFill>
            <a:srgbClr val="145DA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2304288"/>
            <a:ext cx="29535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Imaging pathway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41832" y="2679192"/>
            <a:ext cx="2953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DUS first; MRV/CTV escalation criteria for central disease; venography/IVUS for procedural candidates.</a:t>
            </a:r>
            <a:endParaRPr lang="en-US" sz="1280" dirty="0"/>
          </a:p>
        </p:txBody>
      </p:sp>
      <p:sp>
        <p:nvSpPr>
          <p:cNvPr id="12" name="Shape 10"/>
          <p:cNvSpPr/>
          <p:nvPr/>
        </p:nvSpPr>
        <p:spPr>
          <a:xfrm>
            <a:off x="4480560" y="2103120"/>
            <a:ext cx="3364992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80560" y="2103120"/>
            <a:ext cx="73152" cy="1143000"/>
          </a:xfrm>
          <a:prstGeom prst="rect">
            <a:avLst/>
          </a:prstGeom>
          <a:solidFill>
            <a:srgbClr val="D9252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36592" y="2304288"/>
            <a:ext cx="29535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Line-associated prophylaxis stop-point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736592" y="2679192"/>
            <a:ext cx="2953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Order set hard-stop: no prophylaxis solely for long-term CVC unless VTE risk justifies it.</a:t>
            </a:r>
            <a:endParaRPr lang="en-US" sz="1280" dirty="0"/>
          </a:p>
        </p:txBody>
      </p:sp>
      <p:sp>
        <p:nvSpPr>
          <p:cNvPr id="16" name="Shape 14"/>
          <p:cNvSpPr/>
          <p:nvPr/>
        </p:nvSpPr>
        <p:spPr>
          <a:xfrm>
            <a:off x="8275320" y="2103120"/>
            <a:ext cx="3364992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275320" y="2103120"/>
            <a:ext cx="73152" cy="1143000"/>
          </a:xfrm>
          <a:prstGeom prst="rect">
            <a:avLst/>
          </a:prstGeom>
          <a:solidFill>
            <a:srgbClr val="1B8A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31352" y="2304288"/>
            <a:ext cx="29535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Treatment defaults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531352" y="2679192"/>
            <a:ext cx="2953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Xa inhibitor and ≥3 months duration when bleeding risk allows; catheter removal only when clinically appropriate.</a:t>
            </a:r>
            <a:endParaRPr lang="en-US" sz="1280" dirty="0"/>
          </a:p>
        </p:txBody>
      </p:sp>
      <p:sp>
        <p:nvSpPr>
          <p:cNvPr id="20" name="Shape 18"/>
          <p:cNvSpPr/>
          <p:nvPr/>
        </p:nvSpPr>
        <p:spPr>
          <a:xfrm>
            <a:off x="685800" y="3749040"/>
            <a:ext cx="3364992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85800" y="3749040"/>
            <a:ext cx="73152" cy="1143000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3950208"/>
            <a:ext cx="29535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vTOS referral lane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941832" y="4325112"/>
            <a:ext cx="2953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Early identification of effort thrombosis and direct pathway to decompression evaluation.</a:t>
            </a:r>
            <a:endParaRPr lang="en-US" sz="1280" dirty="0"/>
          </a:p>
        </p:txBody>
      </p:sp>
      <p:sp>
        <p:nvSpPr>
          <p:cNvPr id="24" name="Shape 22"/>
          <p:cNvSpPr/>
          <p:nvPr/>
        </p:nvSpPr>
        <p:spPr>
          <a:xfrm>
            <a:off x="4480560" y="3749040"/>
            <a:ext cx="3364992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480560" y="3749040"/>
            <a:ext cx="73152" cy="1143000"/>
          </a:xfrm>
          <a:prstGeom prst="rect">
            <a:avLst/>
          </a:prstGeom>
          <a:solidFill>
            <a:srgbClr val="F26D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36592" y="3950208"/>
            <a:ext cx="29535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Documentation standard</a:t>
            </a:r>
            <a:endParaRPr lang="en-US" sz="1650" dirty="0"/>
          </a:p>
        </p:txBody>
      </p:sp>
      <p:sp>
        <p:nvSpPr>
          <p:cNvPr id="27" name="Text 25"/>
          <p:cNvSpPr/>
          <p:nvPr/>
        </p:nvSpPr>
        <p:spPr>
          <a:xfrm>
            <a:off x="4736592" y="4325112"/>
            <a:ext cx="2953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Etiology, bleeding risk, access need, imaging rationale, and reason for invasive therapy.</a:t>
            </a:r>
            <a:endParaRPr lang="en-US" sz="1280" dirty="0"/>
          </a:p>
        </p:txBody>
      </p:sp>
      <p:sp>
        <p:nvSpPr>
          <p:cNvPr id="28" name="Shape 26"/>
          <p:cNvSpPr/>
          <p:nvPr/>
        </p:nvSpPr>
        <p:spPr>
          <a:xfrm>
            <a:off x="8275320" y="3749040"/>
            <a:ext cx="3364992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75320" y="3749040"/>
            <a:ext cx="73152" cy="1143000"/>
          </a:xfrm>
          <a:prstGeom prst="rect">
            <a:avLst/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531352" y="3950208"/>
            <a:ext cx="29535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Outcome tracking</a:t>
            </a:r>
            <a:endParaRPr lang="en-US" sz="1650" dirty="0"/>
          </a:p>
        </p:txBody>
      </p:sp>
      <p:sp>
        <p:nvSpPr>
          <p:cNvPr id="31" name="Text 29"/>
          <p:cNvSpPr/>
          <p:nvPr/>
        </p:nvSpPr>
        <p:spPr>
          <a:xfrm>
            <a:off x="8531352" y="4325112"/>
            <a:ext cx="2953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PE, recurrent UEDVT, PTS symptoms, major bleeding, catheter salvage, and reintervention.</a:t>
            </a:r>
            <a:endParaRPr lang="en-US" sz="1280" dirty="0"/>
          </a:p>
        </p:txBody>
      </p:sp>
      <p:sp>
        <p:nvSpPr>
          <p:cNvPr id="32" name="Text 30"/>
          <p:cNvSpPr/>
          <p:nvPr/>
        </p:nvSpPr>
        <p:spPr>
          <a:xfrm>
            <a:off x="1051560" y="5833872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3"/>
                </a:solidFill>
              </a:rPr>
              <a:t>Aggressive standardization is how a guideline becomes care.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502920" y="6565392"/>
            <a:ext cx="8138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AVF UEDVT Clinical Practice Guideline, JVSVL 2026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11475720" y="6519672"/>
            <a:ext cx="301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55448"/>
            <a:ext cx="12191695" cy="54864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438912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00A6C8"/>
                </a:solidFill>
              </a:rPr>
              <a:t>NEXT STEPS</a:t>
            </a:r>
            <a:endParaRPr lang="en-US" sz="880" dirty="0"/>
          </a:p>
        </p:txBody>
      </p:sp>
      <p:sp>
        <p:nvSpPr>
          <p:cNvPr id="5" name="Text 3"/>
          <p:cNvSpPr/>
          <p:nvPr/>
        </p:nvSpPr>
        <p:spPr>
          <a:xfrm>
            <a:off x="566928" y="658368"/>
            <a:ext cx="10607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AVF strategic lessons from the guideline process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566928" y="1298448"/>
            <a:ext cx="10972800" cy="0"/>
          </a:xfrm>
          <a:prstGeom prst="line">
            <a:avLst/>
          </a:prstGeom>
          <a:noFill/>
          <a:ln w="12700">
            <a:solidFill>
              <a:srgbClr val="CFD8E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13232" y="1627632"/>
            <a:ext cx="3703320" cy="4251960"/>
          </a:xfrm>
          <a:prstGeom prst="roundRect">
            <a:avLst>
              <a:gd name="adj" fmla="val 2963"/>
            </a:avLst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7552" y="2057400"/>
            <a:ext cx="315468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AVF should remain in the lead.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996696" y="3218688"/>
            <a:ext cx="3127248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D6EAF3"/>
                </a:solidFill>
              </a:rPr>
              <a:t>Venous guidelines need venous expertise — and the organization has now built the muscle to do this well.</a:t>
            </a:r>
            <a:endParaRPr lang="en-US" sz="1420" dirty="0"/>
          </a:p>
        </p:txBody>
      </p:sp>
      <p:sp>
        <p:nvSpPr>
          <p:cNvPr id="10" name="Shape 8"/>
          <p:cNvSpPr/>
          <p:nvPr/>
        </p:nvSpPr>
        <p:spPr>
          <a:xfrm>
            <a:off x="1417320" y="4800600"/>
            <a:ext cx="2240280" cy="384048"/>
          </a:xfrm>
          <a:prstGeom prst="roundRect">
            <a:avLst>
              <a:gd name="adj" fmla="val 19048"/>
            </a:avLst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490472" y="4882896"/>
            <a:ext cx="20939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Protect the process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864608" y="1737360"/>
            <a:ext cx="6126480" cy="109728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864608" y="1737360"/>
            <a:ext cx="73152" cy="1097280"/>
          </a:xfrm>
          <a:prstGeom prst="rect">
            <a:avLst/>
          </a:prstGeom>
          <a:solidFill>
            <a:srgbClr val="145DA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0" y="1938528"/>
            <a:ext cx="5715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Use the expertise gained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5120640" y="2313432"/>
            <a:ext cx="571500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Committee knowledge, evidence synthesis, external review, and publication logistics should be retained and refined.</a:t>
            </a:r>
            <a:endParaRPr lang="en-US" sz="1280" dirty="0"/>
          </a:p>
        </p:txBody>
      </p:sp>
      <p:sp>
        <p:nvSpPr>
          <p:cNvPr id="16" name="Shape 14"/>
          <p:cNvSpPr/>
          <p:nvPr/>
        </p:nvSpPr>
        <p:spPr>
          <a:xfrm>
            <a:off x="4864608" y="3172968"/>
            <a:ext cx="6126480" cy="109728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864608" y="3172968"/>
            <a:ext cx="73152" cy="1097280"/>
          </a:xfrm>
          <a:prstGeom prst="rect">
            <a:avLst/>
          </a:prstGeom>
          <a:solidFill>
            <a:srgbClr val="D9252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0640" y="3374136"/>
            <a:ext cx="5715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Invest in protected time and staff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5120640" y="3749040"/>
            <a:ext cx="571500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High-quality guidelines are not side projects. They require dedicated project management, evidence support, and editorial discipline.</a:t>
            </a:r>
            <a:endParaRPr lang="en-US" sz="1280" dirty="0"/>
          </a:p>
        </p:txBody>
      </p:sp>
      <p:sp>
        <p:nvSpPr>
          <p:cNvPr id="20" name="Shape 18"/>
          <p:cNvSpPr/>
          <p:nvPr/>
        </p:nvSpPr>
        <p:spPr>
          <a:xfrm>
            <a:off x="4864608" y="4608576"/>
            <a:ext cx="6126480" cy="109728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864608" y="4608576"/>
            <a:ext cx="73152" cy="1097280"/>
          </a:xfrm>
          <a:prstGeom prst="rect">
            <a:avLst/>
          </a:prstGeom>
          <a:solidFill>
            <a:srgbClr val="1B8A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120640" y="4809744"/>
            <a:ext cx="5715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Move next to dissemination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5120640" y="5184648"/>
            <a:ext cx="571500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International collaboration and multisocietal implementation are the next steps for durable practice change.</a:t>
            </a:r>
            <a:endParaRPr lang="en-US" sz="1280" dirty="0"/>
          </a:p>
        </p:txBody>
      </p:sp>
      <p:sp>
        <p:nvSpPr>
          <p:cNvPr id="24" name="Text 22"/>
          <p:cNvSpPr/>
          <p:nvPr/>
        </p:nvSpPr>
        <p:spPr>
          <a:xfrm>
            <a:off x="502920" y="6565392"/>
            <a:ext cx="8138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AVF UEDVT Clinical Practice Guideline, JVSVL 2026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11475720" y="6519672"/>
            <a:ext cx="301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F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731520"/>
            <a:ext cx="5029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713232" y="1481328"/>
            <a:ext cx="3794760" cy="0"/>
          </a:xfrm>
          <a:prstGeom prst="line">
            <a:avLst/>
          </a:prstGeom>
          <a:noFill/>
          <a:ln w="31750">
            <a:solidFill>
              <a:srgbClr val="00A6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3232" y="1847088"/>
            <a:ext cx="5669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6EAF3"/>
                </a:solidFill>
              </a:rPr>
              <a:t>On behalf of the AVF Guidelines Committee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31520" y="2423160"/>
            <a:ext cx="6446520" cy="2148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E5EDF5"/>
                </a:solidFill>
              </a:rPr>
              <a:t>Yana Etkin, MD • Nicolas J. Mouawad, MD, MPH, MBA • Linda Le, MD • Leo Sullivan, MD • Eleftherios Xenos, MD • Limael Rodriguez, MD • Chandu Vemuri, MD, MBA • Eri Fukaya, MD, PhD • Brajesh K. Lal, MBBS • Pedro J. F. Neves, MD • Faisal Aziz, MD, MBA • Mikel Sadek, MD • Nathan Tomita, DO, MPH • Alessandra Puggioni, MD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635240" y="914400"/>
            <a:ext cx="3566160" cy="4526280"/>
          </a:xfrm>
          <a:prstGeom prst="roundRect">
            <a:avLst>
              <a:gd name="adj" fmla="val 3333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2E486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982712" y="132588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Discussion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8001000" y="2103120"/>
            <a:ext cx="28346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5DA0"/>
                </a:solidFill>
              </a:rPr>
              <a:t>Where does your institution still vary?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119872" y="3246120"/>
            <a:ext cx="260604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6B7280"/>
                </a:solidFill>
              </a:rPr>
              <a:t>Diagnosis • Prophylaxis • Treatment • Documentation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31520" y="6263640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DB4C6"/>
                </a:solidFill>
              </a:rPr>
              <a:t>Final guideline DOI: 10.1016/j.jvsv.2026.102461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55448"/>
            <a:ext cx="12191695" cy="54864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438912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00A6C8"/>
                </a:solidFill>
              </a:rPr>
              <a:t>WHAT THE GUIDELINE CHANGES</a:t>
            </a:r>
            <a:endParaRPr lang="en-US" sz="880" dirty="0"/>
          </a:p>
        </p:txBody>
      </p:sp>
      <p:sp>
        <p:nvSpPr>
          <p:cNvPr id="5" name="Text 3"/>
          <p:cNvSpPr/>
          <p:nvPr/>
        </p:nvSpPr>
        <p:spPr>
          <a:xfrm>
            <a:off x="566928" y="658368"/>
            <a:ext cx="10607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findings in one minute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566928" y="1298448"/>
            <a:ext cx="10972800" cy="0"/>
          </a:xfrm>
          <a:prstGeom prst="line">
            <a:avLst/>
          </a:prstGeom>
          <a:noFill/>
          <a:ln w="12700">
            <a:solidFill>
              <a:srgbClr val="CFD8E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572768"/>
            <a:ext cx="10424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This is not an “arm version” of leg DVT.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822960" y="2542032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0A6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1755648" y="2578608"/>
            <a:ext cx="4096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Etiology first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755648" y="2980944"/>
            <a:ext cx="4096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</a:rPr>
              <a:t>vTOS, catheter/device, cancer, and noncatheter UEDVT are different diseases operationally.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355080" y="2542032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5D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7287768" y="2578608"/>
            <a:ext cx="4096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Central disease cannot be missed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287768" y="2980944"/>
            <a:ext cx="4096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</a:rPr>
              <a:t>Duplex first, but high suspicion after a negative duplex requires escalation.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22960" y="3867912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D9252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1755648" y="3904488"/>
            <a:ext cx="4096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Stop reflex prophylaxis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755648" y="4306824"/>
            <a:ext cx="4096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</a:rPr>
              <a:t>Routine anticoagulant prophylaxis solely for long-term CVCs is a Grade 1A “do not.”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6355080" y="3867912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8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7287768" y="3904488"/>
            <a:ext cx="4096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Treat broadly; intervene narrowly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7287768" y="4306824"/>
            <a:ext cx="4096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</a:rPr>
              <a:t>Xa inhibitor for ≥3 months is default; thrombus removal and SVC filters are selected exceptions.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1143000" y="5669280"/>
            <a:ext cx="9875520" cy="512064"/>
          </a:xfrm>
          <a:prstGeom prst="roundRect">
            <a:avLst>
              <a:gd name="adj" fmla="val 17857"/>
            </a:avLst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298448" y="5806440"/>
            <a:ext cx="9555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</a:rPr>
              <a:t>Bottom line: standardize the pathway, document the why, and avoid treatment by habit.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502920" y="6565392"/>
            <a:ext cx="8138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AVF UEDVT Clinical Practice Guideline, JVSVL 2026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475720" y="6519672"/>
            <a:ext cx="301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55448"/>
            <a:ext cx="12191695" cy="54864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438912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00A6C8"/>
                </a:solidFill>
              </a:rPr>
              <a:t>RATIONALE</a:t>
            </a:r>
            <a:endParaRPr lang="en-US" sz="880" dirty="0"/>
          </a:p>
        </p:txBody>
      </p:sp>
      <p:sp>
        <p:nvSpPr>
          <p:cNvPr id="5" name="Text 3"/>
          <p:cNvSpPr/>
          <p:nvPr/>
        </p:nvSpPr>
        <p:spPr>
          <a:xfrm>
            <a:off x="566928" y="658368"/>
            <a:ext cx="10607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UEDVT needs its own playbook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566928" y="1298448"/>
            <a:ext cx="10972800" cy="0"/>
          </a:xfrm>
          <a:prstGeom prst="line">
            <a:avLst/>
          </a:prstGeom>
          <a:noFill/>
          <a:ln w="12700">
            <a:solidFill>
              <a:srgbClr val="CFD8E3"/>
            </a:solidFill>
            <a:prstDash val="solid"/>
          </a:ln>
        </p:spPr>
      </p:sp>
      <p:pic>
        <p:nvPicPr>
          <p:cNvPr id="7" name="Image 0" descr="/mnt/data/uedvt_assets/anatomy_clean.png">    </p:cNvPr>
          <p:cNvPicPr>
            <a:picLocks noChangeAspect="1"/>
          </p:cNvPicPr>
          <p:nvPr/>
        </p:nvPicPr>
        <p:blipFill>
          <a:blip r:embed="rId1"/>
          <a:srcRect l="0" r="48047" t="0" b="18000"/>
          <a:stretch/>
        </p:blipFill>
        <p:spPr>
          <a:xfrm>
            <a:off x="621792" y="1572768"/>
            <a:ext cx="3657600" cy="443484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572000" y="1600200"/>
            <a:ext cx="3246120" cy="1115568"/>
          </a:xfrm>
          <a:prstGeom prst="roundRect">
            <a:avLst>
              <a:gd name="adj" fmla="val 7377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572000" y="1600200"/>
            <a:ext cx="73152" cy="1115568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828032" y="1801368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5–10% of DVT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4828032" y="2176272"/>
            <a:ext cx="2834640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UEDVT is a meaningful share of DVT, not an anecdotal diagnosis.</a:t>
            </a:r>
            <a:endParaRPr lang="en-US" sz="1280" dirty="0"/>
          </a:p>
        </p:txBody>
      </p:sp>
      <p:sp>
        <p:nvSpPr>
          <p:cNvPr id="12" name="Shape 9"/>
          <p:cNvSpPr/>
          <p:nvPr/>
        </p:nvSpPr>
        <p:spPr>
          <a:xfrm>
            <a:off x="8138160" y="1600200"/>
            <a:ext cx="3246120" cy="1115568"/>
          </a:xfrm>
          <a:prstGeom prst="roundRect">
            <a:avLst>
              <a:gd name="adj" fmla="val 7377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138160" y="1600200"/>
            <a:ext cx="73152" cy="1115568"/>
          </a:xfrm>
          <a:prstGeom prst="rect">
            <a:avLst/>
          </a:prstGeom>
          <a:solidFill>
            <a:srgbClr val="D9252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94192" y="1801368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Complications matter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8394192" y="2176272"/>
            <a:ext cx="2834640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PE, recurrence, bleeding, and post-thrombotic syndrome drive morbidity and resource use.</a:t>
            </a:r>
            <a:endParaRPr lang="en-US" sz="1280" dirty="0"/>
          </a:p>
        </p:txBody>
      </p:sp>
      <p:sp>
        <p:nvSpPr>
          <p:cNvPr id="16" name="Shape 13"/>
          <p:cNvSpPr/>
          <p:nvPr/>
        </p:nvSpPr>
        <p:spPr>
          <a:xfrm>
            <a:off x="4572000" y="3063240"/>
            <a:ext cx="3246120" cy="1325880"/>
          </a:xfrm>
          <a:prstGeom prst="roundRect">
            <a:avLst>
              <a:gd name="adj" fmla="val 6207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572000" y="3063240"/>
            <a:ext cx="73152" cy="1325880"/>
          </a:xfrm>
          <a:prstGeom prst="rect">
            <a:avLst/>
          </a:prstGeom>
          <a:solidFill>
            <a:srgbClr val="145DA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828032" y="3264408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Device-driven incidence</a:t>
            </a:r>
            <a:endParaRPr lang="en-US" sz="1650" dirty="0"/>
          </a:p>
        </p:txBody>
      </p:sp>
      <p:sp>
        <p:nvSpPr>
          <p:cNvPr id="19" name="Text 16"/>
          <p:cNvSpPr/>
          <p:nvPr/>
        </p:nvSpPr>
        <p:spPr>
          <a:xfrm>
            <a:off x="4828032" y="3639312"/>
            <a:ext cx="2834640" cy="6309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CVCs, PICCs, pacemakers, ICDs, and ECMO change the risk profile and the prevention question.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8138160" y="3063240"/>
            <a:ext cx="3246120" cy="1325880"/>
          </a:xfrm>
          <a:prstGeom prst="roundRect">
            <a:avLst>
              <a:gd name="adj" fmla="val 6207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8138160" y="3063240"/>
            <a:ext cx="73152" cy="1325880"/>
          </a:xfrm>
          <a:prstGeom prst="rect">
            <a:avLst/>
          </a:prstGeom>
          <a:solidFill>
            <a:srgbClr val="1B8A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394192" y="3264408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Practice variation is the enemy</a:t>
            </a:r>
            <a:endParaRPr lang="en-US" sz="1650" dirty="0"/>
          </a:p>
        </p:txBody>
      </p:sp>
      <p:sp>
        <p:nvSpPr>
          <p:cNvPr id="23" name="Text 20"/>
          <p:cNvSpPr/>
          <p:nvPr/>
        </p:nvSpPr>
        <p:spPr>
          <a:xfrm>
            <a:off x="8394192" y="3639312"/>
            <a:ext cx="2834640" cy="6309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The guideline gives a reproducible framework for diagnosis, prophylaxis, and treatment.</a:t>
            </a:r>
            <a:endParaRPr lang="en-US" sz="1280" dirty="0"/>
          </a:p>
        </p:txBody>
      </p:sp>
      <p:sp>
        <p:nvSpPr>
          <p:cNvPr id="24" name="Text 21"/>
          <p:cNvSpPr/>
          <p:nvPr/>
        </p:nvSpPr>
        <p:spPr>
          <a:xfrm>
            <a:off x="4663440" y="4965192"/>
            <a:ext cx="6492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1F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 not extrapolate blindly from lower-extremity DVT.</a:t>
            </a:r>
            <a:endParaRPr lang="en-US" sz="2200" dirty="0"/>
          </a:p>
        </p:txBody>
      </p:sp>
      <p:sp>
        <p:nvSpPr>
          <p:cNvPr id="25" name="Shape 22"/>
          <p:cNvSpPr/>
          <p:nvPr/>
        </p:nvSpPr>
        <p:spPr>
          <a:xfrm>
            <a:off x="4846320" y="5596128"/>
            <a:ext cx="6126480" cy="0"/>
          </a:xfrm>
          <a:prstGeom prst="line">
            <a:avLst/>
          </a:prstGeom>
          <a:noFill/>
          <a:ln w="25400">
            <a:solidFill>
              <a:srgbClr val="00A6C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502920" y="6565392"/>
            <a:ext cx="8138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AVF UEDVT Clinical Practice Guideline, JVSVL 2026</a:t>
            </a:r>
            <a:endParaRPr lang="en-US" sz="750" dirty="0"/>
          </a:p>
        </p:txBody>
      </p:sp>
      <p:sp>
        <p:nvSpPr>
          <p:cNvPr id="27" name="Text 24"/>
          <p:cNvSpPr/>
          <p:nvPr/>
        </p:nvSpPr>
        <p:spPr>
          <a:xfrm>
            <a:off x="11475720" y="6519672"/>
            <a:ext cx="301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55448"/>
            <a:ext cx="12191695" cy="54864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438912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00A6C8"/>
                </a:solidFill>
              </a:rPr>
              <a:t>FRAMEWORK</a:t>
            </a:r>
            <a:endParaRPr lang="en-US" sz="880" dirty="0"/>
          </a:p>
        </p:txBody>
      </p:sp>
      <p:sp>
        <p:nvSpPr>
          <p:cNvPr id="5" name="Text 3"/>
          <p:cNvSpPr/>
          <p:nvPr/>
        </p:nvSpPr>
        <p:spPr>
          <a:xfrm>
            <a:off x="566928" y="658368"/>
            <a:ext cx="10607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finding #1: classify by etiology, not anatomy alone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566928" y="1298448"/>
            <a:ext cx="10972800" cy="0"/>
          </a:xfrm>
          <a:prstGeom prst="line">
            <a:avLst/>
          </a:prstGeom>
          <a:noFill/>
          <a:ln w="12700">
            <a:solidFill>
              <a:srgbClr val="CFD8E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57276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1F33"/>
                </a:solidFill>
              </a:rPr>
              <a:t>First question: WHY did the clot happen?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658368" y="2331720"/>
            <a:ext cx="3401568" cy="3429000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2331720"/>
            <a:ext cx="3401568" cy="118872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59536" y="2670048"/>
            <a:ext cx="29992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vTOS-associated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59536" y="3072384"/>
            <a:ext cx="2999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A6C8"/>
                </a:solidFill>
              </a:rPr>
              <a:t>Effort thrombosis / Paget–Schroetter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859536" y="3593592"/>
            <a:ext cx="2971800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</a:rPr>
              <a:t>Younger, fewer comorbidities; compression at the costoclavicular space.</a:t>
            </a:r>
            <a:endParaRPr lang="en-US" sz="1350" dirty="0"/>
          </a:p>
          <a:p>
            <a:pPr indent="0" marL="0">
              <a:buNone/>
            </a:pP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</a:rPr>
              <a:t>Management implication: fix the root cause — decompression matters.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4453128" y="2331720"/>
            <a:ext cx="3401568" cy="3429000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453128" y="2331720"/>
            <a:ext cx="3401568" cy="118872"/>
          </a:xfrm>
          <a:prstGeom prst="rect">
            <a:avLst/>
          </a:prstGeom>
          <a:solidFill>
            <a:srgbClr val="145DA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54296" y="2670048"/>
            <a:ext cx="29992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Catheter / device-associated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654296" y="3072384"/>
            <a:ext cx="2999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5DA0"/>
                </a:solidFill>
              </a:rPr>
              <a:t>CVC • PICC • pacer/ICD • ECMO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654296" y="3593592"/>
            <a:ext cx="2971800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</a:rPr>
              <a:t>Common in inpatients; decisions hinge on access need, VTE risk, and bleeding risk.</a:t>
            </a:r>
            <a:endParaRPr lang="en-US" sz="1350" dirty="0"/>
          </a:p>
          <a:p>
            <a:pPr indent="0" marL="0">
              <a:buNone/>
            </a:pP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</a:rPr>
              <a:t>Management implication: treat the clot; do not remove necessary access reflexively.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8247888" y="2331720"/>
            <a:ext cx="3401568" cy="3429000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247888" y="2331720"/>
            <a:ext cx="3401568" cy="118872"/>
          </a:xfrm>
          <a:prstGeom prst="rect">
            <a:avLst/>
          </a:prstGeom>
          <a:solidFill>
            <a:srgbClr val="1B8A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49056" y="2670048"/>
            <a:ext cx="29992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11827"/>
                </a:solidFill>
              </a:rPr>
              <a:t>Noncatheter / secondary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449056" y="3072384"/>
            <a:ext cx="2999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8A5A"/>
                </a:solidFill>
              </a:rPr>
              <a:t>Cancer • thrombophilia • trauma/surgery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8449056" y="3593592"/>
            <a:ext cx="2971800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</a:rPr>
              <a:t>Older/comorbid groups; drivers vary and invasive treatment is individualized.</a:t>
            </a:r>
            <a:endParaRPr lang="en-US" sz="1350" dirty="0"/>
          </a:p>
          <a:p>
            <a:pPr indent="0" marL="0">
              <a:buNone/>
            </a:pP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</a:rPr>
              <a:t>Management implication: treat the clot and investigate the underlying cause.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1097280" y="6053328"/>
            <a:ext cx="9966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B1F33"/>
                </a:solidFill>
              </a:rPr>
              <a:t>The remaining recommendations hinge on this first sort.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502920" y="6565392"/>
            <a:ext cx="8138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AVF UEDVT Clinical Practice Guideline, JVSVL 2026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11475720" y="6519672"/>
            <a:ext cx="301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55448"/>
            <a:ext cx="12191695" cy="54864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438912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00A6C8"/>
                </a:solidFill>
              </a:rPr>
              <a:t>DIAGNOSIS</a:t>
            </a:r>
            <a:endParaRPr lang="en-US" sz="880" dirty="0"/>
          </a:p>
        </p:txBody>
      </p:sp>
      <p:sp>
        <p:nvSpPr>
          <p:cNvPr id="5" name="Text 3"/>
          <p:cNvSpPr/>
          <p:nvPr/>
        </p:nvSpPr>
        <p:spPr>
          <a:xfrm>
            <a:off x="566928" y="658368"/>
            <a:ext cx="10607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finding #2: do not stop at a negative duplex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566928" y="1298448"/>
            <a:ext cx="10972800" cy="0"/>
          </a:xfrm>
          <a:prstGeom prst="line">
            <a:avLst/>
          </a:prstGeom>
          <a:noFill/>
          <a:ln w="12700">
            <a:solidFill>
              <a:srgbClr val="CFD8E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1508760"/>
            <a:ext cx="1069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1F33"/>
                </a:solidFill>
              </a:rPr>
              <a:t>Duplex is the first test — not the last word when central disease is suspected.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21792" y="2331720"/>
            <a:ext cx="1874520" cy="1005840"/>
          </a:xfrm>
          <a:prstGeom prst="roundRect">
            <a:avLst>
              <a:gd name="adj" fmla="val 10000"/>
            </a:avLst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496312"/>
            <a:ext cx="1645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60" b="1" dirty="0">
                <a:solidFill>
                  <a:srgbClr val="FFFFFF"/>
                </a:solidFill>
              </a:rPr>
              <a:t>Clinical suspicion</a:t>
            </a:r>
            <a:endParaRPr lang="en-US" sz="1360" dirty="0"/>
          </a:p>
        </p:txBody>
      </p:sp>
      <p:sp>
        <p:nvSpPr>
          <p:cNvPr id="10" name="Text 8"/>
          <p:cNvSpPr/>
          <p:nvPr/>
        </p:nvSpPr>
        <p:spPr>
          <a:xfrm>
            <a:off x="731520" y="2798064"/>
            <a:ext cx="164592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E6F1F9"/>
                </a:solidFill>
              </a:rPr>
              <a:t>Arm swelling, pain, catheter/device, vTOS context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2880360" y="2331720"/>
            <a:ext cx="1874520" cy="1005840"/>
          </a:xfrm>
          <a:prstGeom prst="roundRect">
            <a:avLst>
              <a:gd name="adj" fmla="val 10000"/>
            </a:avLst>
          </a:prstGeom>
          <a:solidFill>
            <a:srgbClr val="145DA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990088" y="2496312"/>
            <a:ext cx="1645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60" b="1" dirty="0">
                <a:solidFill>
                  <a:srgbClr val="FFFFFF"/>
                </a:solidFill>
              </a:rPr>
              <a:t>Duplex ultrasound</a:t>
            </a:r>
            <a:endParaRPr lang="en-US" sz="1360" dirty="0"/>
          </a:p>
        </p:txBody>
      </p:sp>
      <p:sp>
        <p:nvSpPr>
          <p:cNvPr id="13" name="Text 11"/>
          <p:cNvSpPr/>
          <p:nvPr/>
        </p:nvSpPr>
        <p:spPr>
          <a:xfrm>
            <a:off x="2990088" y="2798064"/>
            <a:ext cx="164592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E6F1F9"/>
                </a:solidFill>
              </a:rPr>
              <a:t>First-line test</a:t>
            </a:r>
            <a:endParaRPr lang="en-US" sz="880" dirty="0"/>
          </a:p>
          <a:p>
            <a:pPr algn="ctr" indent="0" marL="0">
              <a:buNone/>
            </a:pPr>
            <a:r>
              <a:rPr lang="en-US" sz="880" dirty="0">
                <a:solidFill>
                  <a:srgbClr val="E6F1F9"/>
                </a:solidFill>
              </a:rPr>
              <a:t>Grade 1B</a:t>
            </a:r>
            <a:endParaRPr lang="en-US" sz="880" dirty="0"/>
          </a:p>
        </p:txBody>
      </p:sp>
      <p:sp>
        <p:nvSpPr>
          <p:cNvPr id="14" name="Shape 12"/>
          <p:cNvSpPr/>
          <p:nvPr/>
        </p:nvSpPr>
        <p:spPr>
          <a:xfrm>
            <a:off x="5138928" y="2331720"/>
            <a:ext cx="1874520" cy="1005840"/>
          </a:xfrm>
          <a:prstGeom prst="roundRect">
            <a:avLst>
              <a:gd name="adj" fmla="val 10000"/>
            </a:avLst>
          </a:prstGeom>
          <a:solidFill>
            <a:srgbClr val="1B8A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48656" y="2496312"/>
            <a:ext cx="1645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60" b="1" dirty="0">
                <a:solidFill>
                  <a:srgbClr val="FFFFFF"/>
                </a:solidFill>
              </a:rPr>
              <a:t>Positive</a:t>
            </a:r>
            <a:endParaRPr lang="en-US" sz="1360" dirty="0"/>
          </a:p>
        </p:txBody>
      </p:sp>
      <p:sp>
        <p:nvSpPr>
          <p:cNvPr id="16" name="Text 14"/>
          <p:cNvSpPr/>
          <p:nvPr/>
        </p:nvSpPr>
        <p:spPr>
          <a:xfrm>
            <a:off x="5248656" y="2798064"/>
            <a:ext cx="164592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E6F1F9"/>
                </a:solidFill>
              </a:rPr>
              <a:t>Treat by etiology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7397496" y="3410712"/>
            <a:ext cx="1874520" cy="1005840"/>
          </a:xfrm>
          <a:prstGeom prst="roundRect">
            <a:avLst>
              <a:gd name="adj" fmla="val 10000"/>
            </a:avLst>
          </a:prstGeom>
          <a:solidFill>
            <a:srgbClr val="D9252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507224" y="3575304"/>
            <a:ext cx="1645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60" b="1" dirty="0">
                <a:solidFill>
                  <a:srgbClr val="FFFFFF"/>
                </a:solidFill>
              </a:rPr>
              <a:t>Negative + high suspicion</a:t>
            </a:r>
            <a:endParaRPr lang="en-US" sz="1360" dirty="0"/>
          </a:p>
        </p:txBody>
      </p:sp>
      <p:sp>
        <p:nvSpPr>
          <p:cNvPr id="19" name="Text 17"/>
          <p:cNvSpPr/>
          <p:nvPr/>
        </p:nvSpPr>
        <p:spPr>
          <a:xfrm>
            <a:off x="7507224" y="3877056"/>
            <a:ext cx="164592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E6F1F9"/>
                </a:solidFill>
              </a:rPr>
              <a:t>Central veins can be missed</a:t>
            </a:r>
            <a:endParaRPr lang="en-US" sz="880" dirty="0"/>
          </a:p>
        </p:txBody>
      </p:sp>
      <p:sp>
        <p:nvSpPr>
          <p:cNvPr id="20" name="Shape 18"/>
          <p:cNvSpPr/>
          <p:nvPr/>
        </p:nvSpPr>
        <p:spPr>
          <a:xfrm>
            <a:off x="9656064" y="2331720"/>
            <a:ext cx="1874520" cy="1005840"/>
          </a:xfrm>
          <a:prstGeom prst="roundRect">
            <a:avLst>
              <a:gd name="adj" fmla="val 10000"/>
            </a:avLst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765792" y="2496312"/>
            <a:ext cx="1645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60" b="1" dirty="0">
                <a:solidFill>
                  <a:srgbClr val="FFFFFF"/>
                </a:solidFill>
              </a:rPr>
              <a:t>Escalate imaging</a:t>
            </a:r>
            <a:endParaRPr lang="en-US" sz="1360" dirty="0"/>
          </a:p>
        </p:txBody>
      </p:sp>
      <p:sp>
        <p:nvSpPr>
          <p:cNvPr id="22" name="Text 20"/>
          <p:cNvSpPr/>
          <p:nvPr/>
        </p:nvSpPr>
        <p:spPr>
          <a:xfrm>
            <a:off x="9765792" y="2798064"/>
            <a:ext cx="164592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E6F1F9"/>
                </a:solidFill>
              </a:rPr>
              <a:t>MRV preferred when available; CTV when clinically practical</a:t>
            </a:r>
            <a:endParaRPr lang="en-US" sz="880" dirty="0"/>
          </a:p>
        </p:txBody>
      </p:sp>
      <p:sp>
        <p:nvSpPr>
          <p:cNvPr id="23" name="Text 21"/>
          <p:cNvSpPr/>
          <p:nvPr/>
        </p:nvSpPr>
        <p:spPr>
          <a:xfrm>
            <a:off x="2651760" y="2633472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B7280"/>
                </a:solidFill>
              </a:rPr>
              <a:t>→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4910328" y="2633472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B7280"/>
                </a:solidFill>
              </a:rPr>
              <a:t>→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806440" y="3401568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B7280"/>
                </a:solidFill>
              </a:rPr>
              <a:t>or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372600" y="3730752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B7280"/>
                </a:solidFill>
              </a:rPr>
              <a:t>→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1097280" y="5074920"/>
            <a:ext cx="9966960" cy="713232"/>
          </a:xfrm>
          <a:prstGeom prst="roundRect">
            <a:avLst>
              <a:gd name="adj" fmla="val 12821"/>
            </a:avLst>
          </a:prstGeom>
          <a:solidFill>
            <a:srgbClr val="FFF0F0"/>
          </a:solidFill>
          <a:ln w="10160">
            <a:solidFill>
              <a:srgbClr val="F3C6C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325880" y="5285232"/>
            <a:ext cx="9509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D92525"/>
                </a:solidFill>
              </a:rPr>
              <a:t>Hard stop: a negative duplex does not exclude proximal subclavian/innominate disease when the pre-test probability is high.</a:t>
            </a:r>
            <a:endParaRPr lang="en-US" sz="1420" dirty="0"/>
          </a:p>
        </p:txBody>
      </p:sp>
      <p:sp>
        <p:nvSpPr>
          <p:cNvPr id="29" name="Text 27"/>
          <p:cNvSpPr/>
          <p:nvPr/>
        </p:nvSpPr>
        <p:spPr>
          <a:xfrm>
            <a:off x="502920" y="6565392"/>
            <a:ext cx="8138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AVF UEDVT Clinical Practice Guideline, JVSVL 2026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1475720" y="6519672"/>
            <a:ext cx="301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55448"/>
            <a:ext cx="12191695" cy="54864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438912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00A6C8"/>
                </a:solidFill>
              </a:rPr>
              <a:t>PROPHYLAXIS</a:t>
            </a:r>
            <a:endParaRPr lang="en-US" sz="880" dirty="0"/>
          </a:p>
        </p:txBody>
      </p:sp>
      <p:sp>
        <p:nvSpPr>
          <p:cNvPr id="5" name="Text 3"/>
          <p:cNvSpPr/>
          <p:nvPr/>
        </p:nvSpPr>
        <p:spPr>
          <a:xfrm>
            <a:off x="566928" y="658368"/>
            <a:ext cx="10607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finding #3: stop reflex prophylaxis for long-term CVCs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566928" y="1298448"/>
            <a:ext cx="10972800" cy="0"/>
          </a:xfrm>
          <a:prstGeom prst="line">
            <a:avLst/>
          </a:prstGeom>
          <a:noFill/>
          <a:ln w="12700">
            <a:solidFill>
              <a:srgbClr val="CFD8E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50392" y="1664208"/>
            <a:ext cx="10469880" cy="1444752"/>
          </a:xfrm>
          <a:prstGeom prst="roundRect">
            <a:avLst>
              <a:gd name="adj" fmla="val 8861"/>
            </a:avLst>
          </a:prstGeom>
          <a:solidFill>
            <a:srgbClr val="D9252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51560" y="1938528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 NOT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3154680" y="1856232"/>
            <a:ext cx="7543800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Use routine anticoagulant prophylaxis solely to prevent catheter-associated UEDVT in patients with long-term CVCs.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9098280" y="2523744"/>
            <a:ext cx="1298448" cy="384048"/>
          </a:xfrm>
          <a:prstGeom prst="roundRect">
            <a:avLst>
              <a:gd name="adj" fmla="val 19048"/>
            </a:avLst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71432" y="2606040"/>
            <a:ext cx="11521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</a:rPr>
              <a:t>GRADE 1A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758952" y="367588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1F33"/>
                </a:solidFill>
              </a:rPr>
              <a:t>What to do instead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777240" y="4160520"/>
            <a:ext cx="525780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77240" y="4160520"/>
            <a:ext cx="73152" cy="1234440"/>
          </a:xfrm>
          <a:prstGeom prst="rect">
            <a:avLst/>
          </a:prstGeom>
          <a:solidFill>
            <a:srgbClr val="1B8A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33272" y="4361688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Use prophylaxis when VTE risk justifies it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1033272" y="4736592"/>
            <a:ext cx="4846320" cy="539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Moderate-to-high VTE risk + acceptable bleeding risk. This is a documented risk/benefit decision, not a default reflex.</a:t>
            </a:r>
            <a:endParaRPr lang="en-US" sz="1280" dirty="0"/>
          </a:p>
        </p:txBody>
      </p:sp>
      <p:sp>
        <p:nvSpPr>
          <p:cNvPr id="17" name="Shape 15"/>
          <p:cNvSpPr/>
          <p:nvPr/>
        </p:nvSpPr>
        <p:spPr>
          <a:xfrm>
            <a:off x="6263640" y="4160520"/>
            <a:ext cx="516636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263640" y="4160520"/>
            <a:ext cx="73152" cy="1234440"/>
          </a:xfrm>
          <a:prstGeom prst="rect">
            <a:avLst/>
          </a:prstGeom>
          <a:solidFill>
            <a:srgbClr val="145DA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19672" y="436168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Avoid mechanical compression as a substitute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6519672" y="4736592"/>
            <a:ext cx="4754880" cy="539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Mechanical devices are not recommended as sole prevention for UEDVT and should be avoided for CA-UEDVT.</a:t>
            </a:r>
            <a:endParaRPr lang="en-US" sz="1280" dirty="0"/>
          </a:p>
        </p:txBody>
      </p:sp>
      <p:sp>
        <p:nvSpPr>
          <p:cNvPr id="21" name="Text 19"/>
          <p:cNvSpPr/>
          <p:nvPr/>
        </p:nvSpPr>
        <p:spPr>
          <a:xfrm>
            <a:off x="960120" y="5806440"/>
            <a:ext cx="10149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0B1F33"/>
                </a:solidFill>
              </a:rPr>
              <a:t>The “win” is less unnecessary bleeding without abandoning true VTE prevention.</a:t>
            </a:r>
            <a:endParaRPr lang="en-US" sz="1420" dirty="0"/>
          </a:p>
        </p:txBody>
      </p:sp>
      <p:sp>
        <p:nvSpPr>
          <p:cNvPr id="22" name="Text 20"/>
          <p:cNvSpPr/>
          <p:nvPr/>
        </p:nvSpPr>
        <p:spPr>
          <a:xfrm>
            <a:off x="502920" y="6565392"/>
            <a:ext cx="8138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AVF UEDVT Clinical Practice Guideline, JVSVL 2026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475720" y="6519672"/>
            <a:ext cx="301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55448"/>
            <a:ext cx="12191695" cy="54864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438912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00A6C8"/>
                </a:solidFill>
              </a:rPr>
              <a:t>TREATMENT</a:t>
            </a:r>
            <a:endParaRPr lang="en-US" sz="880" dirty="0"/>
          </a:p>
        </p:txBody>
      </p:sp>
      <p:sp>
        <p:nvSpPr>
          <p:cNvPr id="5" name="Text 3"/>
          <p:cNvSpPr/>
          <p:nvPr/>
        </p:nvSpPr>
        <p:spPr>
          <a:xfrm>
            <a:off x="566928" y="658368"/>
            <a:ext cx="10607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finding #4: treatment is broad; intervention is narrow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566928" y="1298448"/>
            <a:ext cx="10972800" cy="0"/>
          </a:xfrm>
          <a:prstGeom prst="line">
            <a:avLst/>
          </a:prstGeom>
          <a:noFill/>
          <a:ln w="12700">
            <a:solidFill>
              <a:srgbClr val="CFD8E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5800" y="1645920"/>
            <a:ext cx="3657600" cy="4279392"/>
          </a:xfrm>
          <a:prstGeom prst="roundRect">
            <a:avLst>
              <a:gd name="adj" fmla="val 3250"/>
            </a:avLst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78408" y="1965960"/>
            <a:ext cx="3054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0A6C8"/>
                </a:solidFill>
              </a:rPr>
              <a:t>Default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950976" y="2532888"/>
            <a:ext cx="306324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Oral Xa inhibitor</a:t>
            </a:r>
            <a:endParaRPr lang="en-US" sz="3100" dirty="0"/>
          </a:p>
          <a:p>
            <a:pPr algn="ctr"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≥ 3 months</a:t>
            </a:r>
            <a:endParaRPr lang="en-US" sz="3100" dirty="0"/>
          </a:p>
        </p:txBody>
      </p:sp>
      <p:sp>
        <p:nvSpPr>
          <p:cNvPr id="10" name="Text 8"/>
          <p:cNvSpPr/>
          <p:nvPr/>
        </p:nvSpPr>
        <p:spPr>
          <a:xfrm>
            <a:off x="1051560" y="3675888"/>
            <a:ext cx="28163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30" dirty="0">
                <a:solidFill>
                  <a:srgbClr val="D6EAF3"/>
                </a:solidFill>
              </a:rPr>
              <a:t>For UEDVT with low bleeding risk.</a:t>
            </a:r>
            <a:endParaRPr lang="en-US" sz="1230" dirty="0"/>
          </a:p>
        </p:txBody>
      </p:sp>
      <p:sp>
        <p:nvSpPr>
          <p:cNvPr id="11" name="Shape 9"/>
          <p:cNvSpPr/>
          <p:nvPr/>
        </p:nvSpPr>
        <p:spPr>
          <a:xfrm>
            <a:off x="1810512" y="4251960"/>
            <a:ext cx="1417320" cy="384048"/>
          </a:xfrm>
          <a:prstGeom prst="roundRect">
            <a:avLst>
              <a:gd name="adj" fmla="val 19048"/>
            </a:avLst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883664" y="4334256"/>
            <a:ext cx="1271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FFFFFF"/>
                </a:solidFill>
              </a:rPr>
              <a:t>GRADE 1B</a:t>
            </a:r>
            <a:endParaRPr lang="en-US" sz="1320" dirty="0"/>
          </a:p>
        </p:txBody>
      </p:sp>
      <p:sp>
        <p:nvSpPr>
          <p:cNvPr id="13" name="Shape 11"/>
          <p:cNvSpPr/>
          <p:nvPr/>
        </p:nvSpPr>
        <p:spPr>
          <a:xfrm>
            <a:off x="4681728" y="1691640"/>
            <a:ext cx="324612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681728" y="1691640"/>
            <a:ext cx="73152" cy="1417320"/>
          </a:xfrm>
          <a:prstGeom prst="rect">
            <a:avLst/>
          </a:prstGeom>
          <a:solidFill>
            <a:srgbClr val="F26D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937760" y="1892808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Thrombus removal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4937760" y="2267712"/>
            <a:ext cx="2834640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Consider only for acute extensive UEDVT (&lt;21 days), severe symptoms, and life expectancy &gt;1 year.</a:t>
            </a:r>
            <a:endParaRPr lang="en-US" sz="1280" dirty="0"/>
          </a:p>
        </p:txBody>
      </p:sp>
      <p:sp>
        <p:nvSpPr>
          <p:cNvPr id="17" name="Shape 15"/>
          <p:cNvSpPr/>
          <p:nvPr/>
        </p:nvSpPr>
        <p:spPr>
          <a:xfrm>
            <a:off x="8183880" y="1691640"/>
            <a:ext cx="324612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183880" y="1691640"/>
            <a:ext cx="73152" cy="1417320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439912" y="1892808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vTOS with compatible imaging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8439912" y="2267712"/>
            <a:ext cx="2834640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First rib resection is recommended as initial operative management.</a:t>
            </a:r>
            <a:endParaRPr lang="en-US" sz="1280" dirty="0"/>
          </a:p>
        </p:txBody>
      </p:sp>
      <p:sp>
        <p:nvSpPr>
          <p:cNvPr id="21" name="Shape 19"/>
          <p:cNvSpPr/>
          <p:nvPr/>
        </p:nvSpPr>
        <p:spPr>
          <a:xfrm>
            <a:off x="4681728" y="3840480"/>
            <a:ext cx="324612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681728" y="3840480"/>
            <a:ext cx="73152" cy="1417320"/>
          </a:xfrm>
          <a:prstGeom prst="rect">
            <a:avLst/>
          </a:prstGeom>
          <a:solidFill>
            <a:srgbClr val="145DA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937760" y="4041648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Catheter-associated UEDVT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4937760" y="4416552"/>
            <a:ext cx="2834640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Anticoagulate. Remove catheter only if no longer needed or if alternative access is feasible.</a:t>
            </a:r>
            <a:endParaRPr lang="en-US" sz="1280" dirty="0"/>
          </a:p>
        </p:txBody>
      </p:sp>
      <p:sp>
        <p:nvSpPr>
          <p:cNvPr id="25" name="Shape 23"/>
          <p:cNvSpPr/>
          <p:nvPr/>
        </p:nvSpPr>
        <p:spPr>
          <a:xfrm>
            <a:off x="8183880" y="3840480"/>
            <a:ext cx="3246120" cy="141732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183880" y="3840480"/>
            <a:ext cx="73152" cy="1417320"/>
          </a:xfrm>
          <a:prstGeom prst="rect">
            <a:avLst/>
          </a:prstGeom>
          <a:solidFill>
            <a:srgbClr val="D9252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439912" y="4041648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11827"/>
                </a:solidFill>
              </a:rPr>
              <a:t>SVC filter</a:t>
            </a:r>
            <a:endParaRPr lang="en-US" sz="1650" dirty="0"/>
          </a:p>
        </p:txBody>
      </p:sp>
      <p:sp>
        <p:nvSpPr>
          <p:cNvPr id="28" name="Text 26"/>
          <p:cNvSpPr/>
          <p:nvPr/>
        </p:nvSpPr>
        <p:spPr>
          <a:xfrm>
            <a:off x="8439912" y="4416552"/>
            <a:ext cx="2834640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B7280"/>
                </a:solidFill>
              </a:rPr>
              <a:t>Reserve for rare, highly selected patients with absolute anticoagulation contraindication and life-threatening PE risk.</a:t>
            </a:r>
            <a:endParaRPr lang="en-US" sz="1280" dirty="0"/>
          </a:p>
        </p:txBody>
      </p:sp>
      <p:sp>
        <p:nvSpPr>
          <p:cNvPr id="29" name="Text 27"/>
          <p:cNvSpPr/>
          <p:nvPr/>
        </p:nvSpPr>
        <p:spPr>
          <a:xfrm>
            <a:off x="4754880" y="5715000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40" b="1" dirty="0">
                <a:solidFill>
                  <a:srgbClr val="0B1F33"/>
                </a:solidFill>
              </a:rPr>
              <a:t>Do not turn every UEDVT into a procedure. Do not undertreat the clot.</a:t>
            </a:r>
            <a:endParaRPr lang="en-US" sz="1440" dirty="0"/>
          </a:p>
        </p:txBody>
      </p:sp>
      <p:sp>
        <p:nvSpPr>
          <p:cNvPr id="30" name="Text 28"/>
          <p:cNvSpPr/>
          <p:nvPr/>
        </p:nvSpPr>
        <p:spPr>
          <a:xfrm>
            <a:off x="502920" y="6565392"/>
            <a:ext cx="8138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AVF UEDVT Clinical Practice Guideline, JVSVL 2026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11475720" y="6519672"/>
            <a:ext cx="301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55448"/>
            <a:ext cx="12191695" cy="54864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438912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00A6C8"/>
                </a:solidFill>
              </a:rPr>
              <a:t>TAKE-HOME</a:t>
            </a:r>
            <a:endParaRPr lang="en-US" sz="880" dirty="0"/>
          </a:p>
        </p:txBody>
      </p:sp>
      <p:sp>
        <p:nvSpPr>
          <p:cNvPr id="5" name="Text 3"/>
          <p:cNvSpPr/>
          <p:nvPr/>
        </p:nvSpPr>
        <p:spPr>
          <a:xfrm>
            <a:off x="566928" y="658368"/>
            <a:ext cx="10607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recommendations: clinical matrix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566928" y="1298448"/>
            <a:ext cx="10972800" cy="0"/>
          </a:xfrm>
          <a:prstGeom prst="line">
            <a:avLst/>
          </a:prstGeom>
          <a:noFill/>
          <a:ln w="12700">
            <a:solidFill>
              <a:srgbClr val="CFD8E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49808" y="1627632"/>
            <a:ext cx="10744200" cy="438912"/>
          </a:xfrm>
          <a:prstGeom prst="rect">
            <a:avLst/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86968" y="1755648"/>
            <a:ext cx="2834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Decision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995928" y="1755648"/>
            <a:ext cx="58521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Recommendation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213848" y="1755648"/>
            <a:ext cx="9144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Grade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49808" y="2066544"/>
            <a:ext cx="10744200" cy="566928"/>
          </a:xfrm>
          <a:prstGeom prst="rect">
            <a:avLst/>
          </a:prstGeom>
          <a:solidFill>
            <a:srgbClr val="F1F5F9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49808" y="2066544"/>
            <a:ext cx="73152" cy="566928"/>
          </a:xfrm>
          <a:prstGeom prst="rect">
            <a:avLst/>
          </a:prstGeom>
          <a:solidFill>
            <a:srgbClr val="145DA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2231136"/>
            <a:ext cx="2834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111827"/>
                </a:solidFill>
              </a:rPr>
              <a:t>Suspected UEDVT</a:t>
            </a:r>
            <a:endParaRPr lang="en-US" sz="1080" dirty="0"/>
          </a:p>
        </p:txBody>
      </p:sp>
      <p:sp>
        <p:nvSpPr>
          <p:cNvPr id="14" name="Text 12"/>
          <p:cNvSpPr/>
          <p:nvPr/>
        </p:nvSpPr>
        <p:spPr>
          <a:xfrm>
            <a:off x="3995928" y="2203704"/>
            <a:ext cx="5989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</a:rPr>
              <a:t>Duplex ultrasound first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10277856" y="2194560"/>
            <a:ext cx="749808" cy="292608"/>
          </a:xfrm>
          <a:prstGeom prst="roundRect">
            <a:avLst>
              <a:gd name="adj" fmla="val 18750"/>
            </a:avLst>
          </a:prstGeom>
          <a:solidFill>
            <a:srgbClr val="145DA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277856" y="2267712"/>
            <a:ext cx="7498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1B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749808" y="2642616"/>
            <a:ext cx="10744200" cy="566928"/>
          </a:xfrm>
          <a:prstGeom prst="rect">
            <a:avLst/>
          </a:prstGeom>
          <a:solidFill>
            <a:srgbClr val="FFFFFF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49808" y="2642616"/>
            <a:ext cx="73152" cy="566928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4400" y="2807208"/>
            <a:ext cx="2834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111827"/>
                </a:solidFill>
              </a:rPr>
              <a:t>Negative duplex + high suspicion</a:t>
            </a:r>
            <a:endParaRPr lang="en-US" sz="1080" dirty="0"/>
          </a:p>
        </p:txBody>
      </p:sp>
      <p:sp>
        <p:nvSpPr>
          <p:cNvPr id="20" name="Text 18"/>
          <p:cNvSpPr/>
          <p:nvPr/>
        </p:nvSpPr>
        <p:spPr>
          <a:xfrm>
            <a:off x="3995928" y="2779776"/>
            <a:ext cx="5989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</a:rPr>
              <a:t>Escalate to MRV preferred; CTV when MR is not practical or available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10277856" y="2770632"/>
            <a:ext cx="749808" cy="292608"/>
          </a:xfrm>
          <a:prstGeom prst="roundRect">
            <a:avLst>
              <a:gd name="adj" fmla="val 18750"/>
            </a:avLst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277856" y="2843784"/>
            <a:ext cx="7498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1B / 2B</a:t>
            </a:r>
            <a:endParaRPr lang="en-US" sz="920" dirty="0"/>
          </a:p>
        </p:txBody>
      </p:sp>
      <p:sp>
        <p:nvSpPr>
          <p:cNvPr id="23" name="Shape 21"/>
          <p:cNvSpPr/>
          <p:nvPr/>
        </p:nvSpPr>
        <p:spPr>
          <a:xfrm>
            <a:off x="749808" y="3218688"/>
            <a:ext cx="10744200" cy="566928"/>
          </a:xfrm>
          <a:prstGeom prst="rect">
            <a:avLst/>
          </a:prstGeom>
          <a:solidFill>
            <a:srgbClr val="F1F5F9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49808" y="3218688"/>
            <a:ext cx="73152" cy="566928"/>
          </a:xfrm>
          <a:prstGeom prst="rect">
            <a:avLst/>
          </a:prstGeom>
          <a:solidFill>
            <a:srgbClr val="D9252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14400" y="3383280"/>
            <a:ext cx="2834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111827"/>
                </a:solidFill>
              </a:rPr>
              <a:t>Long-term CVC prophylaxis</a:t>
            </a:r>
            <a:endParaRPr lang="en-US" sz="1080" dirty="0"/>
          </a:p>
        </p:txBody>
      </p:sp>
      <p:sp>
        <p:nvSpPr>
          <p:cNvPr id="26" name="Text 24"/>
          <p:cNvSpPr/>
          <p:nvPr/>
        </p:nvSpPr>
        <p:spPr>
          <a:xfrm>
            <a:off x="3995928" y="3355848"/>
            <a:ext cx="5989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</a:rPr>
              <a:t>Do not use routine anticoagulants solely to prevent CA-UEDVT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10277856" y="3346704"/>
            <a:ext cx="749808" cy="292608"/>
          </a:xfrm>
          <a:prstGeom prst="roundRect">
            <a:avLst>
              <a:gd name="adj" fmla="val 18750"/>
            </a:avLst>
          </a:prstGeom>
          <a:solidFill>
            <a:srgbClr val="D9252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277856" y="3419856"/>
            <a:ext cx="7498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1A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749808" y="3794760"/>
            <a:ext cx="10744200" cy="566928"/>
          </a:xfrm>
          <a:prstGeom prst="rect">
            <a:avLst/>
          </a:prstGeom>
          <a:solidFill>
            <a:srgbClr val="FFFFFF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49808" y="3794760"/>
            <a:ext cx="73152" cy="566928"/>
          </a:xfrm>
          <a:prstGeom prst="rect">
            <a:avLst/>
          </a:prstGeom>
          <a:solidFill>
            <a:srgbClr val="1B8A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14400" y="3959352"/>
            <a:ext cx="2834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111827"/>
                </a:solidFill>
              </a:rPr>
              <a:t>Most treatment</a:t>
            </a:r>
            <a:endParaRPr lang="en-US" sz="1080" dirty="0"/>
          </a:p>
        </p:txBody>
      </p:sp>
      <p:sp>
        <p:nvSpPr>
          <p:cNvPr id="32" name="Text 30"/>
          <p:cNvSpPr/>
          <p:nvPr/>
        </p:nvSpPr>
        <p:spPr>
          <a:xfrm>
            <a:off x="3995928" y="3931920"/>
            <a:ext cx="5989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</a:rPr>
              <a:t>Oral Xa inhibitor for ≥3 months when bleeding risk is low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10277856" y="3922776"/>
            <a:ext cx="749808" cy="292608"/>
          </a:xfrm>
          <a:prstGeom prst="roundRect">
            <a:avLst>
              <a:gd name="adj" fmla="val 18750"/>
            </a:avLst>
          </a:prstGeom>
          <a:solidFill>
            <a:srgbClr val="1B8A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277856" y="3995928"/>
            <a:ext cx="7498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1B</a:t>
            </a:r>
            <a:endParaRPr lang="en-US" sz="920" dirty="0"/>
          </a:p>
        </p:txBody>
      </p:sp>
      <p:sp>
        <p:nvSpPr>
          <p:cNvPr id="35" name="Shape 33"/>
          <p:cNvSpPr/>
          <p:nvPr/>
        </p:nvSpPr>
        <p:spPr>
          <a:xfrm>
            <a:off x="749808" y="4370832"/>
            <a:ext cx="10744200" cy="566928"/>
          </a:xfrm>
          <a:prstGeom prst="rect">
            <a:avLst/>
          </a:prstGeom>
          <a:solidFill>
            <a:srgbClr val="F1F5F9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49808" y="4370832"/>
            <a:ext cx="73152" cy="566928"/>
          </a:xfrm>
          <a:prstGeom prst="rect">
            <a:avLst/>
          </a:prstGeom>
          <a:solidFill>
            <a:srgbClr val="F26D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914400" y="4535424"/>
            <a:ext cx="2834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111827"/>
                </a:solidFill>
              </a:rPr>
              <a:t>Acute extensive/severe UEDVT</a:t>
            </a:r>
            <a:endParaRPr lang="en-US" sz="1080" dirty="0"/>
          </a:p>
        </p:txBody>
      </p:sp>
      <p:sp>
        <p:nvSpPr>
          <p:cNvPr id="38" name="Text 36"/>
          <p:cNvSpPr/>
          <p:nvPr/>
        </p:nvSpPr>
        <p:spPr>
          <a:xfrm>
            <a:off x="3995928" y="4507992"/>
            <a:ext cx="5989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</a:rPr>
              <a:t>Consider early thrombus removal only in carefully selected patients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10277856" y="4498848"/>
            <a:ext cx="749808" cy="292608"/>
          </a:xfrm>
          <a:prstGeom prst="roundRect">
            <a:avLst>
              <a:gd name="adj" fmla="val 18750"/>
            </a:avLst>
          </a:prstGeom>
          <a:solidFill>
            <a:srgbClr val="F26D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0277856" y="4572000"/>
            <a:ext cx="7498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2B</a:t>
            </a:r>
            <a:endParaRPr lang="en-US" sz="920" dirty="0"/>
          </a:p>
        </p:txBody>
      </p:sp>
      <p:sp>
        <p:nvSpPr>
          <p:cNvPr id="41" name="Shape 39"/>
          <p:cNvSpPr/>
          <p:nvPr/>
        </p:nvSpPr>
        <p:spPr>
          <a:xfrm>
            <a:off x="749808" y="4946904"/>
            <a:ext cx="10744200" cy="566928"/>
          </a:xfrm>
          <a:prstGeom prst="rect">
            <a:avLst/>
          </a:prstGeom>
          <a:solidFill>
            <a:srgbClr val="FFFFFF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749808" y="4946904"/>
            <a:ext cx="73152" cy="566928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14400" y="5111496"/>
            <a:ext cx="2834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111827"/>
                </a:solidFill>
              </a:rPr>
              <a:t>vTOS-associated UEDVT</a:t>
            </a:r>
            <a:endParaRPr lang="en-US" sz="1080" dirty="0"/>
          </a:p>
        </p:txBody>
      </p:sp>
      <p:sp>
        <p:nvSpPr>
          <p:cNvPr id="44" name="Text 42"/>
          <p:cNvSpPr/>
          <p:nvPr/>
        </p:nvSpPr>
        <p:spPr>
          <a:xfrm>
            <a:off x="3995928" y="5084064"/>
            <a:ext cx="5989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</a:rPr>
              <a:t>First rib resection when imaging is compatible</a:t>
            </a:r>
            <a:endParaRPr lang="en-US" sz="1050" dirty="0"/>
          </a:p>
        </p:txBody>
      </p:sp>
      <p:sp>
        <p:nvSpPr>
          <p:cNvPr id="45" name="Shape 43"/>
          <p:cNvSpPr/>
          <p:nvPr/>
        </p:nvSpPr>
        <p:spPr>
          <a:xfrm>
            <a:off x="10277856" y="5074920"/>
            <a:ext cx="749808" cy="292608"/>
          </a:xfrm>
          <a:prstGeom prst="roundRect">
            <a:avLst>
              <a:gd name="adj" fmla="val 18750"/>
            </a:avLst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0277856" y="5148072"/>
            <a:ext cx="7498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1B</a:t>
            </a:r>
            <a:endParaRPr lang="en-US" sz="920" dirty="0"/>
          </a:p>
        </p:txBody>
      </p:sp>
      <p:sp>
        <p:nvSpPr>
          <p:cNvPr id="47" name="Shape 45"/>
          <p:cNvSpPr/>
          <p:nvPr/>
        </p:nvSpPr>
        <p:spPr>
          <a:xfrm>
            <a:off x="749808" y="5522976"/>
            <a:ext cx="10744200" cy="566928"/>
          </a:xfrm>
          <a:prstGeom prst="rect">
            <a:avLst/>
          </a:prstGeom>
          <a:solidFill>
            <a:srgbClr val="F1F5F9"/>
          </a:solidFill>
          <a:ln w="3810">
            <a:solidFill>
              <a:srgbClr val="E2E8F0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749808" y="5522976"/>
            <a:ext cx="73152" cy="566928"/>
          </a:xfrm>
          <a:prstGeom prst="rect">
            <a:avLst/>
          </a:prstGeom>
          <a:solidFill>
            <a:srgbClr val="D9252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914400" y="5687568"/>
            <a:ext cx="2834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111827"/>
                </a:solidFill>
              </a:rPr>
              <a:t>SVC filter</a:t>
            </a:r>
            <a:endParaRPr lang="en-US" sz="1080" dirty="0"/>
          </a:p>
        </p:txBody>
      </p:sp>
      <p:sp>
        <p:nvSpPr>
          <p:cNvPr id="50" name="Text 48"/>
          <p:cNvSpPr/>
          <p:nvPr/>
        </p:nvSpPr>
        <p:spPr>
          <a:xfrm>
            <a:off x="3995928" y="5660136"/>
            <a:ext cx="5989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</a:rPr>
              <a:t>Rare temporary bridge only when anticoagulation is impossible and PE risk is extreme</a:t>
            </a:r>
            <a:endParaRPr lang="en-US" sz="1050" dirty="0"/>
          </a:p>
        </p:txBody>
      </p:sp>
      <p:sp>
        <p:nvSpPr>
          <p:cNvPr id="51" name="Shape 49"/>
          <p:cNvSpPr/>
          <p:nvPr/>
        </p:nvSpPr>
        <p:spPr>
          <a:xfrm>
            <a:off x="10277856" y="5650992"/>
            <a:ext cx="749808" cy="292608"/>
          </a:xfrm>
          <a:prstGeom prst="roundRect">
            <a:avLst>
              <a:gd name="adj" fmla="val 18750"/>
            </a:avLst>
          </a:prstGeom>
          <a:solidFill>
            <a:srgbClr val="D9252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0277856" y="5724144"/>
            <a:ext cx="749808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2C</a:t>
            </a:r>
            <a:endParaRPr lang="en-US" sz="920" dirty="0"/>
          </a:p>
        </p:txBody>
      </p:sp>
      <p:sp>
        <p:nvSpPr>
          <p:cNvPr id="53" name="Text 51"/>
          <p:cNvSpPr/>
          <p:nvPr/>
        </p:nvSpPr>
        <p:spPr>
          <a:xfrm>
            <a:off x="502920" y="6565392"/>
            <a:ext cx="8138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AVF UEDVT Clinical Practice Guideline, JVSVL 2026</a:t>
            </a:r>
            <a:endParaRPr lang="en-US" sz="750" dirty="0"/>
          </a:p>
        </p:txBody>
      </p:sp>
      <p:sp>
        <p:nvSpPr>
          <p:cNvPr id="54" name="Text 52"/>
          <p:cNvSpPr/>
          <p:nvPr/>
        </p:nvSpPr>
        <p:spPr>
          <a:xfrm>
            <a:off x="11475720" y="6519672"/>
            <a:ext cx="301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5448"/>
          </a:xfrm>
          <a:prstGeom prst="rect">
            <a:avLst/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55448"/>
            <a:ext cx="12191695" cy="54864"/>
          </a:xfrm>
          <a:prstGeom prst="rect">
            <a:avLst/>
          </a:prstGeom>
          <a:solidFill>
            <a:srgbClr val="00A6C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438912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b="1" dirty="0">
                <a:solidFill>
                  <a:srgbClr val="00A6C8"/>
                </a:solidFill>
              </a:rPr>
              <a:t>ARTICLE IN PRESS</a:t>
            </a:r>
            <a:endParaRPr lang="en-US" sz="880" dirty="0"/>
          </a:p>
        </p:txBody>
      </p:sp>
      <p:sp>
        <p:nvSpPr>
          <p:cNvPr id="5" name="Text 3"/>
          <p:cNvSpPr/>
          <p:nvPr/>
        </p:nvSpPr>
        <p:spPr>
          <a:xfrm>
            <a:off x="566928" y="658368"/>
            <a:ext cx="10607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Letter &amp; reply: firm, flexible, and evidence-based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566928" y="1298448"/>
            <a:ext cx="10972800" cy="0"/>
          </a:xfrm>
          <a:prstGeom prst="line">
            <a:avLst/>
          </a:prstGeom>
          <a:noFill/>
          <a:ln w="12700">
            <a:solidFill>
              <a:srgbClr val="CFD8E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12280" y="1417320"/>
            <a:ext cx="4800600" cy="4983480"/>
          </a:xfrm>
          <a:prstGeom prst="roundRect">
            <a:avLst>
              <a:gd name="adj" fmla="val 1524"/>
            </a:avLst>
          </a:prstGeom>
          <a:solidFill>
            <a:srgbClr val="FFFFFF"/>
          </a:solidFill>
          <a:ln w="10160">
            <a:solidFill>
              <a:srgbClr val="CFD8E3"/>
            </a:solidFill>
            <a:prstDash val="solid"/>
          </a:ln>
        </p:spPr>
      </p:sp>
      <p:pic>
        <p:nvPicPr>
          <p:cNvPr id="8" name="Image 0" descr="/mnt/data/e17ec975-54a9-4f1e-a517-017633211350.png">    </p:cNvPr>
          <p:cNvPicPr>
            <a:picLocks noChangeAspect="1"/>
          </p:cNvPicPr>
          <p:nvPr/>
        </p:nvPicPr>
        <p:blipFill>
          <a:blip r:embed="rId1"/>
          <a:srcRect l="0" r="25892" t="0" b="0"/>
          <a:stretch/>
        </p:blipFill>
        <p:spPr>
          <a:xfrm>
            <a:off x="6885432" y="1490472"/>
            <a:ext cx="4654296" cy="483717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58368" y="1536192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D92525"/>
                </a:solidFill>
              </a:rPr>
              <a:t>The critique: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58368" y="1847088"/>
            <a:ext cx="5440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111827"/>
                </a:solidFill>
              </a:rPr>
              <a:t>CTV is clinically useful and often more practical than MRV in real-world settings.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658368" y="2587752"/>
            <a:ext cx="5440680" cy="0"/>
          </a:xfrm>
          <a:prstGeom prst="line">
            <a:avLst/>
          </a:prstGeom>
          <a:noFill/>
          <a:ln w="12700">
            <a:solidFill>
              <a:srgbClr val="CFD8E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283464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8A5A"/>
                </a:solidFill>
              </a:rPr>
              <a:t>The response: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749808" y="320040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b="1" dirty="0">
                <a:solidFill>
                  <a:srgbClr val="00A6C8"/>
                </a:solidFill>
              </a:rPr>
              <a:t>•</a:t>
            </a:r>
            <a:endParaRPr lang="en-US" sz="1280" dirty="0"/>
          </a:p>
        </p:txBody>
      </p:sp>
      <p:sp>
        <p:nvSpPr>
          <p:cNvPr id="14" name="Text 11"/>
          <p:cNvSpPr/>
          <p:nvPr/>
        </p:nvSpPr>
        <p:spPr>
          <a:xfrm>
            <a:off x="996696" y="3200400"/>
            <a:ext cx="514807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111827"/>
                </a:solidFill>
              </a:rPr>
              <a:t>We acknowledge real-world advantages of CT: availability, speed, cost, and concomitant anatomy.</a:t>
            </a:r>
            <a:endParaRPr lang="en-US" sz="1280" dirty="0"/>
          </a:p>
        </p:txBody>
      </p:sp>
      <p:sp>
        <p:nvSpPr>
          <p:cNvPr id="15" name="Text 12"/>
          <p:cNvSpPr/>
          <p:nvPr/>
        </p:nvSpPr>
        <p:spPr>
          <a:xfrm>
            <a:off x="749808" y="370332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b="1" dirty="0">
                <a:solidFill>
                  <a:srgbClr val="00A6C8"/>
                </a:solidFill>
              </a:rPr>
              <a:t>•</a:t>
            </a:r>
            <a:endParaRPr lang="en-US" sz="1280" dirty="0"/>
          </a:p>
        </p:txBody>
      </p:sp>
      <p:sp>
        <p:nvSpPr>
          <p:cNvPr id="16" name="Text 13"/>
          <p:cNvSpPr/>
          <p:nvPr/>
        </p:nvSpPr>
        <p:spPr>
          <a:xfrm>
            <a:off x="996696" y="3703320"/>
            <a:ext cx="514807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111827"/>
                </a:solidFill>
              </a:rPr>
              <a:t>The final recommendation was based on evidence strength, not preference or convenience.</a:t>
            </a:r>
            <a:endParaRPr lang="en-US" sz="1280" dirty="0"/>
          </a:p>
        </p:txBody>
      </p:sp>
      <p:sp>
        <p:nvSpPr>
          <p:cNvPr id="17" name="Text 14"/>
          <p:cNvSpPr/>
          <p:nvPr/>
        </p:nvSpPr>
        <p:spPr>
          <a:xfrm>
            <a:off x="749808" y="420624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b="1" dirty="0">
                <a:solidFill>
                  <a:srgbClr val="00A6C8"/>
                </a:solidFill>
              </a:rPr>
              <a:t>•</a:t>
            </a:r>
            <a:endParaRPr lang="en-US" sz="1280" dirty="0"/>
          </a:p>
        </p:txBody>
      </p:sp>
      <p:sp>
        <p:nvSpPr>
          <p:cNvPr id="18" name="Text 15"/>
          <p:cNvSpPr/>
          <p:nvPr/>
        </p:nvSpPr>
        <p:spPr>
          <a:xfrm>
            <a:off x="996696" y="4206240"/>
            <a:ext cx="514807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111827"/>
                </a:solidFill>
              </a:rPr>
              <a:t>No CTV body of evidence matched the methodological rigor of available MR-based data at the time.</a:t>
            </a:r>
            <a:endParaRPr lang="en-US" sz="1280" dirty="0"/>
          </a:p>
        </p:txBody>
      </p:sp>
      <p:sp>
        <p:nvSpPr>
          <p:cNvPr id="19" name="Text 16"/>
          <p:cNvSpPr/>
          <p:nvPr/>
        </p:nvSpPr>
        <p:spPr>
          <a:xfrm>
            <a:off x="749808" y="4709160"/>
            <a:ext cx="18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b="1" dirty="0">
                <a:solidFill>
                  <a:srgbClr val="00A6C8"/>
                </a:solidFill>
              </a:rPr>
              <a:t>•</a:t>
            </a:r>
            <a:endParaRPr lang="en-US" sz="1280" dirty="0"/>
          </a:p>
        </p:txBody>
      </p:sp>
      <p:sp>
        <p:nvSpPr>
          <p:cNvPr id="20" name="Text 17"/>
          <p:cNvSpPr/>
          <p:nvPr/>
        </p:nvSpPr>
        <p:spPr>
          <a:xfrm>
            <a:off x="996696" y="4709160"/>
            <a:ext cx="514807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111827"/>
                </a:solidFill>
              </a:rPr>
              <a:t>Therefore MRV remains preferred when available — while CTV remains appropriate when clinical context requires it.</a:t>
            </a:r>
            <a:endParaRPr lang="en-US" sz="1280" dirty="0"/>
          </a:p>
        </p:txBody>
      </p:sp>
      <p:sp>
        <p:nvSpPr>
          <p:cNvPr id="21" name="Shape 18"/>
          <p:cNvSpPr/>
          <p:nvPr/>
        </p:nvSpPr>
        <p:spPr>
          <a:xfrm>
            <a:off x="731520" y="5687568"/>
            <a:ext cx="5440680" cy="484632"/>
          </a:xfrm>
          <a:prstGeom prst="roundRect">
            <a:avLst>
              <a:gd name="adj" fmla="val 16981"/>
            </a:avLst>
          </a:prstGeom>
          <a:solidFill>
            <a:srgbClr val="0B1F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96112" y="5833872"/>
            <a:ext cx="5120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90" b="1" dirty="0">
                <a:solidFill>
                  <a:srgbClr val="FFFFFF"/>
                </a:solidFill>
              </a:rPr>
              <a:t>Not anti-CTV. Pro-evidence. Open to future comparative data.</a:t>
            </a:r>
            <a:endParaRPr lang="en-US" sz="1290" dirty="0"/>
          </a:p>
        </p:txBody>
      </p:sp>
      <p:sp>
        <p:nvSpPr>
          <p:cNvPr id="23" name="Text 20"/>
          <p:cNvSpPr/>
          <p:nvPr/>
        </p:nvSpPr>
        <p:spPr>
          <a:xfrm>
            <a:off x="502920" y="6565392"/>
            <a:ext cx="8138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Article reply and AVF UEDVT Clinical Practice Guideline, JVSVL 2026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11475720" y="6519672"/>
            <a:ext cx="3017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AVF UEDVT Guidelines — Final Findings</dc:title>
  <dc:subject>Revised AVF UEDVT Guideline slide deck</dc:subject>
  <dc:creator>OpenAI</dc:creator>
  <cp:lastModifiedBy>OpenAI</cp:lastModifiedBy>
  <cp:revision>1</cp:revision>
  <dcterms:created xsi:type="dcterms:W3CDTF">2026-06-08T00:57:53Z</dcterms:created>
  <dcterms:modified xsi:type="dcterms:W3CDTF">2026-06-08T00:57:53Z</dcterms:modified>
</cp:coreProperties>
</file>